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1" r:id="rId1"/>
  </p:sldMasterIdLst>
  <p:notesMasterIdLst>
    <p:notesMasterId r:id="rId42"/>
  </p:notesMasterIdLst>
  <p:sldIdLst>
    <p:sldId id="256" r:id="rId2"/>
    <p:sldId id="317" r:id="rId3"/>
    <p:sldId id="314" r:id="rId4"/>
    <p:sldId id="313" r:id="rId5"/>
    <p:sldId id="315" r:id="rId6"/>
    <p:sldId id="316" r:id="rId7"/>
    <p:sldId id="279" r:id="rId8"/>
    <p:sldId id="285" r:id="rId9"/>
    <p:sldId id="258" r:id="rId10"/>
    <p:sldId id="280" r:id="rId11"/>
    <p:sldId id="330" r:id="rId12"/>
    <p:sldId id="318" r:id="rId13"/>
    <p:sldId id="319" r:id="rId14"/>
    <p:sldId id="320" r:id="rId15"/>
    <p:sldId id="321" r:id="rId16"/>
    <p:sldId id="303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1" r:id="rId26"/>
    <p:sldId id="270" r:id="rId27"/>
    <p:sldId id="332" r:id="rId28"/>
    <p:sldId id="333" r:id="rId29"/>
    <p:sldId id="310" r:id="rId30"/>
    <p:sldId id="286" r:id="rId31"/>
    <p:sldId id="308" r:id="rId32"/>
    <p:sldId id="309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1"/>
    <p:restoredTop sz="85440"/>
  </p:normalViewPr>
  <p:slideViewPr>
    <p:cSldViewPr snapToGrid="0" snapToObjects="1">
      <p:cViewPr varScale="1">
        <p:scale>
          <a:sx n="107" d="100"/>
          <a:sy n="107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052FF-A086-934E-B53D-E2E11779867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0ADC7-9675-B842-80F2-449B5FC14FB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901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zh-CN" altLang="en-US" dirty="0" smtClean="0"/>
              <a:t>模块可以复用，比如不同的角色的个人中心可以复用相通</a:t>
            </a:r>
            <a:endParaRPr kumimoji="1"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 smtClean="0"/>
              <a:t>热部署</a:t>
            </a:r>
            <a:endParaRPr kumimoji="1"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kumimoji="1" lang="zh-CN" altLang="en-US" dirty="0" smtClean="0"/>
              <a:t>技术的统一归一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0ADC7-9675-B842-80F2-449B5FC14FB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09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从复用的角度来看千米近几年经历过的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的开发方式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0ADC7-9675-B842-80F2-449B5FC14FB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057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0ADC7-9675-B842-80F2-449B5FC14FB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8576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RESTFUL API</a:t>
            </a:r>
            <a:r>
              <a:rPr kumimoji="1" lang="zh-CN" altLang="en-US" dirty="0" smtClean="0"/>
              <a:t>要提供的足够</a:t>
            </a:r>
            <a:endParaRPr kumimoji="1" lang="en-US" altLang="zh-CN" dirty="0" smtClean="0"/>
          </a:p>
          <a:p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的鉴权条件统一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统一的会话中心维护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0ADC7-9675-B842-80F2-449B5FC14FB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042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0ADC7-9675-B842-80F2-449B5FC14FB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4811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同时提供了可横向扩展的方法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0ADC7-9675-B842-80F2-449B5FC14FB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144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This.props</a:t>
            </a:r>
            <a:r>
              <a:rPr kumimoji="1" lang="zh-CN" altLang="en-US" dirty="0" smtClean="0"/>
              <a:t>获得参数，比如</a:t>
            </a:r>
            <a:r>
              <a:rPr kumimoji="1" lang="en-US" altLang="zh-CN" dirty="0" err="1" smtClean="0"/>
              <a:t>sessionId</a:t>
            </a:r>
            <a:r>
              <a:rPr kumimoji="1" lang="zh-CN" altLang="en-US" dirty="0" smtClean="0"/>
              <a:t>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0ADC7-9675-B842-80F2-449B5FC14FB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09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一份原生实现，分别提供</a:t>
            </a:r>
            <a:r>
              <a:rPr kumimoji="1" lang="en-US" altLang="zh-CN" dirty="0" smtClean="0"/>
              <a:t>H5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RNAPI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0ADC7-9675-B842-80F2-449B5FC14FB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95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551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08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661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336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04123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13717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74402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296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76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97879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08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1F392A2-3E1F-584F-8D62-3688B3C4172E}" type="datetimeFigureOut">
              <a:rPr kumimoji="1" lang="zh-CN" altLang="en-US" smtClean="0"/>
              <a:t>2017/12/15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1D681D0-52BC-0A4A-8F85-0158289D979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385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5400" dirty="0"/>
              <a:t>大型分布式移动应用的架构与支撑</a:t>
            </a:r>
            <a:endParaRPr kumimoji="1" lang="zh-CN" altLang="en-US" sz="5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8018628" cy="951135"/>
          </a:xfrm>
        </p:spPr>
        <p:txBody>
          <a:bodyPr/>
          <a:lstStyle/>
          <a:p>
            <a:pPr algn="r"/>
            <a:r>
              <a:rPr kumimoji="1" lang="zh-CN" altLang="en-US" dirty="0" smtClean="0"/>
              <a:t>陈海涛</a:t>
            </a:r>
            <a:r>
              <a:rPr kumimoji="1" lang="en-US" altLang="zh-CN" dirty="0" smtClean="0"/>
              <a:t>@</a:t>
            </a:r>
            <a:r>
              <a:rPr kumimoji="1" lang="zh-CN" altLang="en-US" dirty="0" smtClean="0"/>
              <a:t>千米网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11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80767" y="2835476"/>
            <a:ext cx="2523282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多端开发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716456" y="5500440"/>
            <a:ext cx="2451904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热更新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680767" y="170512"/>
            <a:ext cx="2451904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团队分工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680767" y="1471699"/>
            <a:ext cx="2451904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统一数据传递／跳转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716456" y="4199253"/>
            <a:ext cx="2451904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基于模块复用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616919" y="3435161"/>
            <a:ext cx="4135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Dynamic Wireless C/S</a:t>
            </a:r>
            <a:r>
              <a:rPr lang="zh-CN" altLang="en-US" sz="2800" dirty="0"/>
              <a:t>模式</a:t>
            </a:r>
            <a:endParaRPr kumimoji="1"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2036019" y="2099248"/>
            <a:ext cx="2808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mtClean="0"/>
              <a:t>Wireless </a:t>
            </a:r>
            <a:r>
              <a:rPr lang="en-US" altLang="zh-CN" sz="2800" dirty="0"/>
              <a:t>C/S</a:t>
            </a:r>
            <a:r>
              <a:rPr lang="zh-CN" altLang="en-US" sz="2800" dirty="0"/>
              <a:t>模式</a:t>
            </a:r>
            <a:endParaRPr kumimoji="1" lang="zh-CN" altLang="en-US" sz="2800" dirty="0"/>
          </a:p>
        </p:txBody>
      </p:sp>
      <p:sp>
        <p:nvSpPr>
          <p:cNvPr id="3" name="下箭头 2"/>
          <p:cNvSpPr/>
          <p:nvPr/>
        </p:nvSpPr>
        <p:spPr>
          <a:xfrm>
            <a:off x="3293975" y="2857500"/>
            <a:ext cx="292100" cy="3462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36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86348" y="2980706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/>
              <a:t>万达广场与租户的故事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2664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sz="5400" dirty="0" smtClean="0"/>
              <a:t>ARES</a:t>
            </a:r>
            <a:endParaRPr kumimoji="1" lang="zh-CN" altLang="en-US" sz="5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8018628" cy="951135"/>
          </a:xfrm>
        </p:spPr>
        <p:txBody>
          <a:bodyPr/>
          <a:lstStyle/>
          <a:p>
            <a:pPr algn="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46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前后端分离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统一鉴权、会话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65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容器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即</a:t>
            </a:r>
            <a:r>
              <a:rPr kumimoji="1" lang="en-US" altLang="zh-CN" dirty="0" err="1" smtClean="0"/>
              <a:t>WebviewActivity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ReactRootViewActivity</a:t>
            </a:r>
            <a:r>
              <a:rPr kumimoji="1" lang="zh-CN" altLang="en-US" dirty="0" smtClean="0"/>
              <a:t>，承载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js</a:t>
            </a:r>
            <a:r>
              <a:rPr kumimoji="1" lang="en-US" altLang="zh-CN" dirty="0" smtClean="0"/>
              <a:t> bundle</a:t>
            </a:r>
          </a:p>
          <a:p>
            <a:r>
              <a:rPr kumimoji="1" lang="zh-CN" altLang="en-US" dirty="0" smtClean="0"/>
              <a:t>每一个容器为一个模块服务（一个或多个界面）、去中心化、平等</a:t>
            </a:r>
            <a:endParaRPr kumimoji="1" lang="en-US" altLang="zh-CN" dirty="0" smtClean="0"/>
          </a:p>
          <a:p>
            <a:r>
              <a:rPr kumimoji="1" lang="zh-CN" altLang="en-US" dirty="0" smtClean="0"/>
              <a:t>承载</a:t>
            </a:r>
            <a:r>
              <a:rPr kumimoji="1" lang="en-US" altLang="zh-CN" dirty="0" smtClean="0"/>
              <a:t>Hybrid SDK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H5</a:t>
            </a:r>
            <a:r>
              <a:rPr kumimoji="1" lang="zh-CN" altLang="en-US" dirty="0" smtClean="0"/>
              <a:t>和原生互调、</a:t>
            </a:r>
            <a:r>
              <a:rPr kumimoji="1" lang="en-US" altLang="zh-CN" dirty="0" smtClean="0"/>
              <a:t>RN</a:t>
            </a:r>
            <a:r>
              <a:rPr kumimoji="1" lang="zh-CN" altLang="en-US" dirty="0" smtClean="0"/>
              <a:t>和原生互调用）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统一跳转</a:t>
            </a:r>
            <a:endParaRPr kumimoji="1" lang="en-US" altLang="zh-CN" dirty="0" smtClean="0"/>
          </a:p>
          <a:p>
            <a:r>
              <a:rPr kumimoji="1" lang="zh-CN" altLang="en-US" dirty="0" smtClean="0"/>
              <a:t>下载</a:t>
            </a:r>
            <a:r>
              <a:rPr kumimoji="1" lang="en-US" altLang="zh-CN" dirty="0" smtClean="0"/>
              <a:t>html(</a:t>
            </a:r>
            <a:r>
              <a:rPr kumimoji="1" lang="zh-CN" altLang="en-US" dirty="0" smtClean="0"/>
              <a:t>包含</a:t>
            </a:r>
            <a:r>
              <a:rPr kumimoji="1" lang="en-US" altLang="zh-CN" dirty="0" err="1" smtClean="0"/>
              <a:t>vendor.js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或者</a:t>
            </a:r>
            <a:r>
              <a:rPr kumimoji="1" lang="en-US" altLang="zh-CN" dirty="0" err="1" smtClean="0"/>
              <a:t>js</a:t>
            </a:r>
            <a:r>
              <a:rPr kumimoji="1" lang="en-US" altLang="zh-CN" dirty="0" smtClean="0"/>
              <a:t> bundle</a:t>
            </a:r>
            <a:r>
              <a:rPr kumimoji="1" lang="zh-CN" altLang="en-US" dirty="0" smtClean="0"/>
              <a:t>，加载并缓存到本地，启动并加载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44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容器（</a:t>
            </a:r>
            <a:r>
              <a:rPr kumimoji="1" lang="en-US" altLang="zh-CN" dirty="0" smtClean="0"/>
              <a:t>H5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98600" y="1574800"/>
            <a:ext cx="2844800" cy="452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98600" y="2019300"/>
            <a:ext cx="2844800" cy="40767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 flipH="1">
            <a:off x="4590322" y="1574800"/>
            <a:ext cx="156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toolbar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 flipH="1">
            <a:off x="4590322" y="3650734"/>
            <a:ext cx="156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webview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381998" y="1413508"/>
            <a:ext cx="1727202" cy="238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HTML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385300" y="3467100"/>
            <a:ext cx="723900" cy="3301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JS Bridge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021" y="1242088"/>
            <a:ext cx="7395312" cy="56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8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20686" y="1436915"/>
            <a:ext cx="84492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@Override</a:t>
            </a:r>
            <a:endParaRPr lang="en-US" altLang="zh-CN" dirty="0"/>
          </a:p>
          <a:p>
            <a:r>
              <a:rPr lang="en-US" altLang="zh-CN" b="1" dirty="0"/>
              <a:t>public</a:t>
            </a:r>
            <a:r>
              <a:rPr lang="en-US" altLang="zh-CN" dirty="0"/>
              <a:t> </a:t>
            </a:r>
            <a:r>
              <a:rPr lang="en-US" altLang="zh-CN" b="1" dirty="0"/>
              <a:t>void</a:t>
            </a:r>
            <a:r>
              <a:rPr lang="en-US" altLang="zh-CN" dirty="0"/>
              <a:t> </a:t>
            </a:r>
            <a:r>
              <a:rPr lang="en-US" altLang="zh-CN" dirty="0" err="1"/>
              <a:t>onPageFinished</a:t>
            </a:r>
            <a:r>
              <a:rPr lang="en-US" altLang="zh-CN" dirty="0"/>
              <a:t>(</a:t>
            </a:r>
            <a:r>
              <a:rPr lang="en-US" altLang="zh-CN" b="1" dirty="0" err="1"/>
              <a:t>WebView</a:t>
            </a:r>
            <a:r>
              <a:rPr lang="en-US" altLang="zh-CN" dirty="0"/>
              <a:t> view, </a:t>
            </a:r>
            <a:r>
              <a:rPr lang="en-US" altLang="zh-CN" b="1" dirty="0"/>
              <a:t>String</a:t>
            </a:r>
            <a:r>
              <a:rPr lang="en-US" altLang="zh-CN" dirty="0"/>
              <a:t> </a:t>
            </a:r>
            <a:r>
              <a:rPr lang="en-US" altLang="zh-CN" dirty="0" err="1"/>
              <a:t>url</a:t>
            </a:r>
            <a:r>
              <a:rPr lang="en-US" altLang="zh-CN" dirty="0"/>
              <a:t>) {</a:t>
            </a:r>
          </a:p>
          <a:p>
            <a:pPr lvl="1"/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/>
              <a:t>String</a:t>
            </a:r>
            <a:r>
              <a:rPr lang="en-US" altLang="zh-CN" dirty="0"/>
              <a:t> </a:t>
            </a:r>
            <a:r>
              <a:rPr lang="en-US" altLang="zh-CN" dirty="0" err="1"/>
              <a:t>jsContent</a:t>
            </a:r>
            <a:r>
              <a:rPr lang="en-US" altLang="zh-CN" dirty="0"/>
              <a:t> = assetFile2Str(</a:t>
            </a:r>
            <a:r>
              <a:rPr lang="en-US" altLang="zh-CN" dirty="0" err="1"/>
              <a:t>view.getContext</a:t>
            </a:r>
            <a:r>
              <a:rPr lang="en-US" altLang="zh-CN" dirty="0"/>
              <a:t>(), "</a:t>
            </a:r>
            <a:r>
              <a:rPr lang="en-US" altLang="zh-CN" dirty="0" err="1"/>
              <a:t>WebViewJavascriptBridge.js</a:t>
            </a:r>
            <a:r>
              <a:rPr lang="en-US" altLang="zh-CN" dirty="0"/>
              <a:t>");</a:t>
            </a:r>
          </a:p>
          <a:p>
            <a:pPr lvl="1"/>
            <a:r>
              <a:rPr lang="en-US" altLang="zh-CN" dirty="0" err="1"/>
              <a:t>view.evaluateJavascript</a:t>
            </a:r>
            <a:r>
              <a:rPr lang="en-US" altLang="zh-CN" dirty="0"/>
              <a:t>(</a:t>
            </a:r>
            <a:r>
              <a:rPr lang="en-US" altLang="zh-CN" dirty="0" err="1"/>
              <a:t>jsContent</a:t>
            </a:r>
            <a:r>
              <a:rPr lang="en-US" altLang="zh-CN" dirty="0"/>
              <a:t>, new </a:t>
            </a:r>
            <a:r>
              <a:rPr lang="en-US" altLang="zh-CN" b="1" dirty="0" err="1"/>
              <a:t>ValueCallback</a:t>
            </a:r>
            <a:r>
              <a:rPr lang="en-US" altLang="zh-CN" dirty="0"/>
              <a:t>&lt;</a:t>
            </a:r>
            <a:r>
              <a:rPr lang="en-US" altLang="zh-CN" b="1" dirty="0"/>
              <a:t>String</a:t>
            </a:r>
            <a:r>
              <a:rPr lang="en-US" altLang="zh-CN" dirty="0"/>
              <a:t>&gt;() {</a:t>
            </a:r>
          </a:p>
          <a:p>
            <a:pPr lvl="2"/>
            <a:r>
              <a:rPr lang="en-US" altLang="zh-CN" b="1" dirty="0"/>
              <a:t>@Override</a:t>
            </a:r>
            <a:endParaRPr lang="en-US" altLang="zh-CN" dirty="0"/>
          </a:p>
          <a:p>
            <a:pPr lvl="2"/>
            <a:r>
              <a:rPr lang="en-US" altLang="zh-CN" b="1" dirty="0"/>
              <a:t>public</a:t>
            </a:r>
            <a:r>
              <a:rPr lang="en-US" altLang="zh-CN" dirty="0"/>
              <a:t> </a:t>
            </a:r>
            <a:r>
              <a:rPr lang="en-US" altLang="zh-CN" b="1" dirty="0"/>
              <a:t>void</a:t>
            </a:r>
            <a:r>
              <a:rPr lang="en-US" altLang="zh-CN" dirty="0"/>
              <a:t> </a:t>
            </a:r>
            <a:r>
              <a:rPr lang="en-US" altLang="zh-CN" dirty="0" err="1"/>
              <a:t>onReceiveValue</a:t>
            </a:r>
            <a:r>
              <a:rPr lang="en-US" altLang="zh-CN" dirty="0"/>
              <a:t>(</a:t>
            </a:r>
            <a:r>
              <a:rPr lang="en-US" altLang="zh-CN" b="1" dirty="0"/>
              <a:t>String</a:t>
            </a:r>
            <a:r>
              <a:rPr lang="en-US" altLang="zh-CN" dirty="0"/>
              <a:t> s) {</a:t>
            </a:r>
          </a:p>
          <a:p>
            <a:pPr lvl="2"/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}</a:t>
            </a:r>
          </a:p>
          <a:p>
            <a:pPr lvl="1"/>
            <a:r>
              <a:rPr lang="en-US" altLang="zh-CN" dirty="0"/>
              <a:t>});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970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394" y="1073891"/>
            <a:ext cx="3060700" cy="4140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08219" y="5842659"/>
            <a:ext cx="451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compile </a:t>
            </a:r>
            <a:r>
              <a:rPr lang="en-US" altLang="zh-CN" dirty="0" smtClean="0"/>
              <a:t>'</a:t>
            </a:r>
            <a:r>
              <a:rPr lang="en-US" altLang="zh-CN" dirty="0" err="1" smtClean="0"/>
              <a:t>com.qianmi.ares.adminapp:ares</a:t>
            </a:r>
            <a:r>
              <a:rPr lang="en-US" altLang="zh-CN" dirty="0" smtClean="0"/>
              <a:t>:</a:t>
            </a:r>
            <a:r>
              <a:rPr lang="nb-NO" altLang="zh-CN" dirty="0" smtClean="0"/>
              <a:t>1.5.9</a:t>
            </a:r>
            <a:r>
              <a:rPr lang="en-US" altLang="zh-CN" dirty="0"/>
              <a:t>'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05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容器（</a:t>
            </a:r>
            <a:r>
              <a:rPr kumimoji="1" lang="en-US" altLang="zh-CN" dirty="0" smtClean="0"/>
              <a:t>RN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97040" y="481246"/>
            <a:ext cx="4868883" cy="860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Add packages</a:t>
            </a:r>
            <a:endParaRPr kumimoji="1" lang="zh-CN" altLang="en-US" dirty="0"/>
          </a:p>
        </p:txBody>
      </p:sp>
      <p:sp>
        <p:nvSpPr>
          <p:cNvPr id="5" name="菱形 4"/>
          <p:cNvSpPr/>
          <p:nvPr/>
        </p:nvSpPr>
        <p:spPr>
          <a:xfrm>
            <a:off x="7107382" y="2150631"/>
            <a:ext cx="2648197" cy="1045028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本地文件存在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97040" y="3863734"/>
            <a:ext cx="4868883" cy="860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Hash</a:t>
            </a:r>
            <a:r>
              <a:rPr kumimoji="1" lang="zh-CN" altLang="en-US" dirty="0" smtClean="0"/>
              <a:t>完整性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997040" y="5392475"/>
            <a:ext cx="4868883" cy="860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Launch Bundles(</a:t>
            </a:r>
            <a:r>
              <a:rPr kumimoji="1" lang="zh-CN" altLang="en-US" dirty="0" smtClean="0"/>
              <a:t>参数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8259287" y="1482556"/>
            <a:ext cx="344385" cy="476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8259287" y="3233668"/>
            <a:ext cx="344385" cy="476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8259286" y="4840609"/>
            <a:ext cx="344385" cy="476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587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刚要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从需求谈架构（移动开发模式的变化）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ARES</a:t>
            </a:r>
          </a:p>
          <a:p>
            <a:r>
              <a:rPr kumimoji="1" lang="zh-CN" altLang="en-US" dirty="0" smtClean="0"/>
              <a:t>工具与支撑系统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一些思考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02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SDK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1" y="1128451"/>
            <a:ext cx="8877759" cy="56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路由（模块）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7" y="1725450"/>
            <a:ext cx="11438495" cy="1659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92" y="3852064"/>
            <a:ext cx="11530940" cy="14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门牌号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847606" y="3004458"/>
            <a:ext cx="4523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 smtClean="0"/>
              <a:t>{rn|h5|nt://</a:t>
            </a:r>
            <a:r>
              <a:rPr kumimoji="1" lang="zh-CN" altLang="en-US" sz="4400" dirty="0" smtClean="0"/>
              <a:t>门牌号</a:t>
            </a:r>
            <a:r>
              <a:rPr kumimoji="1" lang="en-US" altLang="zh-CN" sz="4400" dirty="0" smtClean="0"/>
              <a:t>}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251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由</a:t>
            </a:r>
            <a:r>
              <a:rPr kumimoji="1" lang="en-US" altLang="zh-CN" dirty="0" smtClean="0"/>
              <a:t>ARES</a:t>
            </a:r>
            <a:r>
              <a:rPr kumimoji="1" lang="zh-CN" altLang="en-US" dirty="0"/>
              <a:t>移动应用管理</a:t>
            </a:r>
            <a:r>
              <a:rPr kumimoji="1" lang="zh-CN" altLang="en-US" dirty="0" smtClean="0"/>
              <a:t>系统提供</a:t>
            </a:r>
            <a:endParaRPr kumimoji="1" lang="en-US" altLang="zh-CN" dirty="0" smtClean="0"/>
          </a:p>
          <a:p>
            <a:r>
              <a:rPr kumimoji="1" lang="zh-CN" altLang="en-US" dirty="0" smtClean="0"/>
              <a:t>根据工程、环境、平台等提供很多路由信息的集合，即一张配置表、地图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统一跳转</a:t>
            </a:r>
          </a:p>
        </p:txBody>
      </p:sp>
      <p:sp>
        <p:nvSpPr>
          <p:cNvPr id="4" name="矩形 3"/>
          <p:cNvSpPr/>
          <p:nvPr/>
        </p:nvSpPr>
        <p:spPr>
          <a:xfrm>
            <a:off x="1995055" y="2042556"/>
            <a:ext cx="1935677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Native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95054" y="3251860"/>
            <a:ext cx="1935677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H5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95054" y="4461164"/>
            <a:ext cx="1935677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RN</a:t>
            </a:r>
            <a:endParaRPr kumimoji="1"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5539254" y="3091543"/>
            <a:ext cx="1603169" cy="1199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Dispatcher</a:t>
            </a:r>
            <a:endParaRPr kumimoji="1"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8750946" y="2042556"/>
            <a:ext cx="1935677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Native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750945" y="3251860"/>
            <a:ext cx="1935677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H5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750945" y="4461164"/>
            <a:ext cx="1935677" cy="87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RN</a:t>
            </a:r>
            <a:endParaRPr kumimoji="1"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4180114" y="3277590"/>
            <a:ext cx="1199408" cy="15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7346980" y="3293426"/>
            <a:ext cx="1199408" cy="15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375780" y="274518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openUri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357086" y="2746563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Match</a:t>
            </a:r>
            <a:endParaRPr kumimoji="1" lang="zh-CN" altLang="en-US" dirty="0"/>
          </a:p>
        </p:txBody>
      </p:sp>
      <p:sp>
        <p:nvSpPr>
          <p:cNvPr id="17" name="右箭头 16"/>
          <p:cNvSpPr/>
          <p:nvPr/>
        </p:nvSpPr>
        <p:spPr>
          <a:xfrm rot="10800000">
            <a:off x="7357086" y="3910751"/>
            <a:ext cx="1199408" cy="15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425547" y="416547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setResult</a:t>
            </a:r>
            <a:endParaRPr kumimoji="1" lang="zh-CN" altLang="en-US" dirty="0"/>
          </a:p>
        </p:txBody>
      </p:sp>
      <p:sp>
        <p:nvSpPr>
          <p:cNvPr id="19" name="右箭头 18"/>
          <p:cNvSpPr/>
          <p:nvPr/>
        </p:nvSpPr>
        <p:spPr>
          <a:xfrm rot="10800000">
            <a:off x="4180114" y="3905218"/>
            <a:ext cx="1199408" cy="15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276863" y="4158744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onActivityResult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6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BootPage</a:t>
            </a:r>
            <a:r>
              <a:rPr kumimoji="1" lang="zh-CN" altLang="en-US" dirty="0"/>
              <a:t>（应用入口）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需要一个入口模块去承载入口的</a:t>
            </a:r>
            <a:r>
              <a:rPr kumimoji="1" lang="en-US" altLang="zh-CN" dirty="0" err="1"/>
              <a:t>uri</a:t>
            </a:r>
            <a:r>
              <a:rPr kumimoji="1" lang="zh-CN" altLang="en-US" dirty="0"/>
              <a:t>（门牌号）</a:t>
            </a:r>
            <a:endParaRPr kumimoji="1" lang="en-US" altLang="zh-CN" dirty="0"/>
          </a:p>
          <a:p>
            <a:r>
              <a:rPr kumimoji="1" lang="zh-CN" altLang="en-US" dirty="0"/>
              <a:t>这个入口可以是原生、</a:t>
            </a:r>
            <a:r>
              <a:rPr kumimoji="1" lang="en-US" altLang="zh-CN" dirty="0"/>
              <a:t>h5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rn</a:t>
            </a:r>
            <a:r>
              <a:rPr kumimoji="1" lang="zh-CN" altLang="en-US" dirty="0"/>
              <a:t>开发，建议用原生</a:t>
            </a:r>
            <a:r>
              <a:rPr kumimoji="1" lang="zh-CN" altLang="en-US" dirty="0" smtClean="0"/>
              <a:t>开发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可以用额外的系统比如</a:t>
            </a:r>
            <a:r>
              <a:rPr kumimoji="1" lang="en-US" altLang="zh-CN" dirty="0" smtClean="0"/>
              <a:t>CRM</a:t>
            </a:r>
            <a:r>
              <a:rPr kumimoji="1" lang="zh-CN" altLang="en-US" dirty="0" smtClean="0"/>
              <a:t>做到不同账号个性化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6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647408" y="2824413"/>
            <a:ext cx="2060294" cy="1689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permissions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26" y="382385"/>
            <a:ext cx="3073400" cy="546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74" y="1229731"/>
            <a:ext cx="3603356" cy="22394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13" y="6037543"/>
            <a:ext cx="3136900" cy="5061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018" y="4384713"/>
            <a:ext cx="3149600" cy="2159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598" y="1599265"/>
            <a:ext cx="3149600" cy="4140200"/>
          </a:xfrm>
          <a:prstGeom prst="rect">
            <a:avLst/>
          </a:prstGeom>
        </p:spPr>
      </p:pic>
      <p:cxnSp>
        <p:nvCxnSpPr>
          <p:cNvPr id="13" name="直线箭头连接符 12"/>
          <p:cNvCxnSpPr>
            <a:stCxn id="3" idx="1"/>
          </p:cNvCxnSpPr>
          <p:nvPr/>
        </p:nvCxnSpPr>
        <p:spPr>
          <a:xfrm flipH="1" flipV="1">
            <a:off x="4924540" y="2247441"/>
            <a:ext cx="1024591" cy="82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7006728" y="1128451"/>
            <a:ext cx="374573" cy="150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7810959" y="3469200"/>
            <a:ext cx="5618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>
            <a:off x="6677555" y="4693186"/>
            <a:ext cx="43908" cy="117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H="1">
            <a:off x="4813397" y="4384713"/>
            <a:ext cx="1135734" cy="706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4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如今的开发流程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72" y="1311596"/>
            <a:ext cx="9225313" cy="523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8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5400" dirty="0" smtClean="0"/>
              <a:t>工具与支撑系统</a:t>
            </a:r>
            <a:endParaRPr kumimoji="1" lang="zh-CN" altLang="en-US" sz="5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8018628" cy="951135"/>
          </a:xfrm>
        </p:spPr>
        <p:txBody>
          <a:bodyPr/>
          <a:lstStyle/>
          <a:p>
            <a:pPr algn="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5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打包脚本（</a:t>
            </a:r>
            <a:r>
              <a:rPr kumimoji="1" lang="en-US" altLang="zh-CN" dirty="0" smtClean="0"/>
              <a:t>H5+RN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16066" y="2709681"/>
            <a:ext cx="4759287" cy="63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Webpack\Bundle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16066" y="1430356"/>
            <a:ext cx="4759287" cy="63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git pull and tag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16066" y="3989006"/>
            <a:ext cx="4759287" cy="63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Push to OSS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16066" y="5217855"/>
            <a:ext cx="4759287" cy="638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Sync to ares-publisher</a:t>
            </a:r>
            <a:endParaRPr kumimoji="1"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6797407" y="2148289"/>
            <a:ext cx="319489" cy="440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6797406" y="3453769"/>
            <a:ext cx="319489" cy="440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6797406" y="4722547"/>
            <a:ext cx="319489" cy="440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08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5400" dirty="0" smtClean="0"/>
              <a:t>从需求谈架构</a:t>
            </a:r>
            <a:endParaRPr kumimoji="1" lang="zh-CN" altLang="en-US" sz="5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8018628" cy="951135"/>
          </a:xfrm>
        </p:spPr>
        <p:txBody>
          <a:bodyPr/>
          <a:lstStyle/>
          <a:p>
            <a:pPr algn="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2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72273" y="2314937"/>
            <a:ext cx="2523282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环境</a:t>
            </a:r>
            <a:r>
              <a:rPr kumimoji="1" lang="en-US" altLang="zh-CN" dirty="0" err="1" smtClean="0"/>
              <a:t>eid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108521" y="4720972"/>
            <a:ext cx="2451904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路由（模块）</a:t>
            </a:r>
            <a:r>
              <a:rPr kumimoji="1" lang="en-US" altLang="zh-CN" dirty="0" smtClean="0"/>
              <a:t>rid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61367" y="432122"/>
            <a:ext cx="2451904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工程</a:t>
            </a:r>
            <a:r>
              <a:rPr kumimoji="1" lang="en-US" altLang="zh-CN" dirty="0" err="1" smtClean="0"/>
              <a:t>pid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916365" y="1635889"/>
            <a:ext cx="2451904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最低支持版本</a:t>
            </a:r>
            <a:r>
              <a:rPr kumimoji="1" lang="en-US" altLang="zh-CN" dirty="0" err="1" smtClean="0"/>
              <a:t>svid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477491" y="4238263"/>
            <a:ext cx="2451904" cy="1111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版本</a:t>
            </a:r>
            <a:r>
              <a:rPr kumimoji="1" lang="en-US" altLang="zh-CN" dirty="0" smtClean="0"/>
              <a:t>vid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317356" y="2870522"/>
            <a:ext cx="5225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APP</a:t>
            </a:r>
            <a:r>
              <a:rPr lang="zh-CN" altLang="en-US" sz="2800" dirty="0" smtClean="0"/>
              <a:t>管理系统</a:t>
            </a:r>
            <a:r>
              <a:rPr lang="en-US" altLang="zh-CN" sz="2800" dirty="0" smtClean="0"/>
              <a:t>/</a:t>
            </a:r>
            <a:r>
              <a:rPr lang="en-US" altLang="zh-CN" sz="2800" dirty="0" err="1" smtClean="0"/>
              <a:t>ares.dev.qianmi.com</a:t>
            </a:r>
            <a:endParaRPr kumimoji="1"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5704234" y="5349433"/>
            <a:ext cx="2451904" cy="11111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其他功能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5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ER</a:t>
            </a:r>
            <a:r>
              <a:rPr kumimoji="1" lang="zh-CN" altLang="en-US" dirty="0" smtClean="0"/>
              <a:t>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76" y="1128451"/>
            <a:ext cx="9377726" cy="55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9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管理功能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04" y="1337122"/>
            <a:ext cx="10164896" cy="475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构建（宿主层面）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21" y="1128451"/>
            <a:ext cx="10940322" cy="53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5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</a:t>
            </a:r>
            <a:r>
              <a:rPr kumimoji="1" lang="zh-CN" altLang="en-US" dirty="0" smtClean="0"/>
              <a:t>变量</a:t>
            </a:r>
            <a:r>
              <a:rPr kumimoji="1" lang="en-US" altLang="zh-CN" dirty="0" smtClean="0"/>
              <a:t>-</a:t>
            </a:r>
            <a:r>
              <a:rPr kumimoji="1" lang="en-US" altLang="zh-CN" dirty="0" err="1" smtClean="0"/>
              <a:t>env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EID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1678" y="2286001"/>
            <a:ext cx="6039771" cy="3593591"/>
          </a:xfrm>
        </p:spPr>
        <p:txBody>
          <a:bodyPr/>
          <a:lstStyle/>
          <a:p>
            <a:r>
              <a:rPr kumimoji="1" lang="en-US" altLang="zh-CN" dirty="0" smtClean="0"/>
              <a:t>ENV</a:t>
            </a:r>
            <a:r>
              <a:rPr kumimoji="1" lang="zh-CN" altLang="en-US" dirty="0" smtClean="0"/>
              <a:t>是容器带给业务代码（</a:t>
            </a:r>
            <a:r>
              <a:rPr kumimoji="1" lang="en-US" altLang="zh-CN" dirty="0" smtClean="0"/>
              <a:t>H5/RN</a:t>
            </a:r>
            <a:r>
              <a:rPr kumimoji="1" lang="zh-CN" altLang="en-US" dirty="0" smtClean="0"/>
              <a:t>）的一个数字，代表不同的环境，从</a:t>
            </a:r>
            <a:r>
              <a:rPr kumimoji="1" lang="en-US" altLang="zh-CN" dirty="0" smtClean="0"/>
              <a:t>0-8</a:t>
            </a:r>
            <a:endParaRPr kumimoji="1" lang="en-US" altLang="zh-CN" dirty="0"/>
          </a:p>
          <a:p>
            <a:r>
              <a:rPr kumimoji="1" lang="en-US" altLang="zh-CN" dirty="0" err="1" smtClean="0"/>
              <a:t>eid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管理系统中数据库环境表的参数，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切换环境后需要重新拉取一次</a:t>
            </a:r>
            <a:r>
              <a:rPr kumimoji="1" lang="en-US" altLang="zh-CN" dirty="0" smtClean="0"/>
              <a:t>map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75277"/>
            <a:ext cx="35814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环境变量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初始参数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sessionId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env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username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uri</a:t>
            </a:r>
            <a:r>
              <a:rPr kumimoji="1" lang="zh-CN" altLang="en-US" dirty="0" smtClean="0"/>
              <a:t>等等路由必备的参数</a:t>
            </a:r>
            <a:endParaRPr kumimoji="1" lang="en-US" altLang="zh-CN" dirty="0" smtClean="0"/>
          </a:p>
          <a:p>
            <a:r>
              <a:rPr kumimoji="1" lang="en-US" altLang="zh-CN" dirty="0" smtClean="0"/>
              <a:t>Rn</a:t>
            </a:r>
            <a:r>
              <a:rPr kumimoji="1" lang="zh-CN" altLang="en-US" dirty="0" smtClean="0"/>
              <a:t>通过</a:t>
            </a:r>
            <a:r>
              <a:rPr kumimoji="1" lang="en-US" altLang="zh-CN" dirty="0" smtClean="0"/>
              <a:t>launch bundles</a:t>
            </a:r>
            <a:r>
              <a:rPr kumimoji="1" lang="zh-CN" altLang="en-US" dirty="0" smtClean="0"/>
              <a:t>传递</a:t>
            </a:r>
            <a:endParaRPr kumimoji="1" lang="en-US" altLang="zh-CN" dirty="0" smtClean="0"/>
          </a:p>
          <a:p>
            <a:r>
              <a:rPr kumimoji="1" lang="en-US" altLang="zh-CN" dirty="0" smtClean="0"/>
              <a:t>H5</a:t>
            </a:r>
            <a:r>
              <a:rPr kumimoji="1" lang="zh-CN" altLang="en-US" dirty="0" smtClean="0"/>
              <a:t>通过</a:t>
            </a:r>
            <a:r>
              <a:rPr kumimoji="1" lang="en-US" altLang="zh-CN" dirty="0" err="1" smtClean="0"/>
              <a:t>url</a:t>
            </a:r>
            <a:r>
              <a:rPr kumimoji="1" lang="en-US" altLang="zh-CN" dirty="0" smtClean="0"/>
              <a:t> location</a:t>
            </a:r>
            <a:r>
              <a:rPr kumimoji="1" lang="zh-CN" altLang="en-US" dirty="0" smtClean="0"/>
              <a:t>拼接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1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playground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72" y="1508165"/>
            <a:ext cx="2500536" cy="43582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14" y="1508165"/>
            <a:ext cx="2585812" cy="43582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32" y="1508165"/>
            <a:ext cx="2538319" cy="43582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257" y="1502229"/>
            <a:ext cx="2543764" cy="43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7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5400" dirty="0" smtClean="0"/>
              <a:t>一些思考</a:t>
            </a:r>
            <a:endParaRPr kumimoji="1" lang="zh-CN" altLang="en-US" sz="5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8018628" cy="951135"/>
          </a:xfrm>
        </p:spPr>
        <p:txBody>
          <a:bodyPr/>
          <a:lstStyle/>
          <a:p>
            <a:pPr algn="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6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jsonette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13" y="1162469"/>
            <a:ext cx="8932503" cy="569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三端渲染和大前端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ARES</a:t>
            </a:r>
            <a:r>
              <a:rPr kumimoji="1" lang="zh-CN" altLang="en-US" dirty="0" smtClean="0"/>
              <a:t>缺少统一渲染的能力，借助了</a:t>
            </a:r>
            <a:r>
              <a:rPr kumimoji="1" lang="en-US" altLang="zh-CN" dirty="0" smtClean="0"/>
              <a:t>RN</a:t>
            </a:r>
          </a:p>
          <a:p>
            <a:r>
              <a:rPr kumimoji="1" lang="en-US" altLang="zh-CN" dirty="0" smtClean="0"/>
              <a:t>WEEX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RAX</a:t>
            </a:r>
          </a:p>
          <a:p>
            <a:r>
              <a:rPr kumimoji="1" lang="zh-CN" altLang="en-US" dirty="0" smtClean="0"/>
              <a:t>移动开发向</a:t>
            </a:r>
            <a:r>
              <a:rPr kumimoji="1" lang="en-US" altLang="zh-CN" smtClean="0"/>
              <a:t>WEB</a:t>
            </a:r>
            <a:r>
              <a:rPr kumimoji="1" lang="zh-CN" altLang="en-US" smtClean="0"/>
              <a:t>靠拢</a:t>
            </a:r>
            <a:endParaRPr kumimoji="1" lang="en-US" altLang="zh-CN" smtClean="0"/>
          </a:p>
          <a:p>
            <a:r>
              <a:rPr kumimoji="1" lang="zh-CN" altLang="en-US" smtClean="0"/>
              <a:t>类比微信小程序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0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20850" y="2358187"/>
            <a:ext cx="1556084" cy="3336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7</a:t>
            </a:r>
            <a:r>
              <a:rPr kumimoji="1" lang="zh-CN" altLang="en-US" sz="2800" dirty="0" smtClean="0"/>
              <a:t>大商业模式</a:t>
            </a:r>
            <a:endParaRPr kumimoji="1"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2638935" y="2358187"/>
            <a:ext cx="1556084" cy="3336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/>
              <a:t>约</a:t>
            </a:r>
            <a:r>
              <a:rPr kumimoji="1" lang="en-US" altLang="zh-CN" sz="2800" dirty="0" smtClean="0"/>
              <a:t>10</a:t>
            </a:r>
            <a:r>
              <a:rPr kumimoji="1" lang="zh-CN" altLang="en-US" sz="2800" dirty="0" smtClean="0"/>
              <a:t>种角色</a:t>
            </a:r>
            <a:endParaRPr kumimoji="1"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4957020" y="2358187"/>
            <a:ext cx="1556084" cy="3336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15</a:t>
            </a:r>
            <a:r>
              <a:rPr kumimoji="1" lang="zh-CN" altLang="en-US" sz="2800" dirty="0" smtClean="0"/>
              <a:t>种功能</a:t>
            </a:r>
            <a:endParaRPr kumimoji="1"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7275105" y="2358187"/>
            <a:ext cx="1556084" cy="3336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4</a:t>
            </a:r>
            <a:r>
              <a:rPr kumimoji="1" lang="zh-CN" altLang="en-US" sz="2800" dirty="0" smtClean="0"/>
              <a:t>个界面</a:t>
            </a:r>
            <a:endParaRPr kumimoji="1"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079840" y="3818779"/>
            <a:ext cx="356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*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716010" y="3818779"/>
            <a:ext cx="356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*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397925" y="3818779"/>
            <a:ext cx="522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*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034096" y="3818778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=</a:t>
            </a:r>
            <a:endParaRPr kumimoji="1" lang="zh-CN" altLang="en-US" sz="3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9459212" y="3818778"/>
            <a:ext cx="2426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4200</a:t>
            </a:r>
            <a:r>
              <a:rPr kumimoji="1" lang="zh-CN" altLang="en-US" dirty="0" smtClean="0"/>
              <a:t>个</a:t>
            </a:r>
            <a:endParaRPr kumimoji="1" lang="en-US" altLang="zh-CN" dirty="0" smtClean="0"/>
          </a:p>
          <a:p>
            <a:r>
              <a:rPr kumimoji="1" lang="en-US" altLang="zh-CN" dirty="0" smtClean="0"/>
              <a:t>Activity/</a:t>
            </a:r>
            <a:r>
              <a:rPr kumimoji="1" lang="en-US" altLang="zh-CN" dirty="0" err="1" smtClean="0"/>
              <a:t>ViewController</a:t>
            </a:r>
            <a:endParaRPr kumimoji="1"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kumimoji="1" lang="zh-CN" altLang="en-US" dirty="0" smtClean="0"/>
              <a:t>千米电商云</a:t>
            </a:r>
            <a:r>
              <a:rPr kumimoji="1" lang="en-US" altLang="zh-CN" dirty="0" smtClean="0"/>
              <a:t>APP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47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5400" dirty="0" smtClean="0"/>
              <a:t>谢谢</a:t>
            </a:r>
            <a:endParaRPr kumimoji="1" lang="zh-CN" altLang="en-US" sz="5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8018628" cy="951135"/>
          </a:xfrm>
        </p:spPr>
        <p:txBody>
          <a:bodyPr/>
          <a:lstStyle/>
          <a:p>
            <a:pPr algn="r"/>
            <a:r>
              <a:rPr kumimoji="1" lang="en-US" altLang="zh-CN" dirty="0" smtClean="0"/>
              <a:t>Q&amp;A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9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kumimoji="1" lang="zh-CN" altLang="en-US" dirty="0" smtClean="0"/>
              <a:t>业务边界</a:t>
            </a:r>
            <a:endParaRPr kumimoji="1" lang="zh-CN" altLang="en-US" dirty="0"/>
          </a:p>
        </p:txBody>
      </p:sp>
      <p:sp>
        <p:nvSpPr>
          <p:cNvPr id="2" name="椭圆 1"/>
          <p:cNvSpPr/>
          <p:nvPr/>
        </p:nvSpPr>
        <p:spPr>
          <a:xfrm>
            <a:off x="1091257" y="1874517"/>
            <a:ext cx="1860490" cy="1876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/>
              <a:t>会员</a:t>
            </a:r>
            <a:endParaRPr kumimoji="1" lang="zh-CN" altLang="en-US" sz="2400" dirty="0"/>
          </a:p>
        </p:txBody>
      </p:sp>
      <p:sp>
        <p:nvSpPr>
          <p:cNvPr id="16" name="椭圆 15"/>
          <p:cNvSpPr/>
          <p:nvPr/>
        </p:nvSpPr>
        <p:spPr>
          <a:xfrm>
            <a:off x="1773047" y="4449275"/>
            <a:ext cx="1860490" cy="1876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/>
              <a:t>订单</a:t>
            </a:r>
            <a:endParaRPr kumimoji="1" lang="zh-CN" altLang="en-US" sz="2400" dirty="0"/>
          </a:p>
        </p:txBody>
      </p:sp>
      <p:sp>
        <p:nvSpPr>
          <p:cNvPr id="19" name="椭圆 18"/>
          <p:cNvSpPr/>
          <p:nvPr/>
        </p:nvSpPr>
        <p:spPr>
          <a:xfrm>
            <a:off x="3633537" y="1874517"/>
            <a:ext cx="1860490" cy="1876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商品</a:t>
            </a:r>
            <a:endParaRPr kumimoji="1" lang="zh-CN" altLang="en-US" sz="2400" dirty="0"/>
          </a:p>
        </p:txBody>
      </p:sp>
      <p:sp>
        <p:nvSpPr>
          <p:cNvPr id="21" name="椭圆 20"/>
          <p:cNvSpPr/>
          <p:nvPr/>
        </p:nvSpPr>
        <p:spPr>
          <a:xfrm>
            <a:off x="4283242" y="4449275"/>
            <a:ext cx="1860490" cy="1876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smtClean="0"/>
              <a:t>支付</a:t>
            </a:r>
            <a:endParaRPr kumimoji="1" lang="zh-CN" altLang="en-US" sz="2400" dirty="0"/>
          </a:p>
        </p:txBody>
      </p:sp>
      <p:sp>
        <p:nvSpPr>
          <p:cNvPr id="22" name="椭圆 21"/>
          <p:cNvSpPr/>
          <p:nvPr/>
        </p:nvSpPr>
        <p:spPr>
          <a:xfrm>
            <a:off x="6175817" y="1874517"/>
            <a:ext cx="1860490" cy="1876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OMS</a:t>
            </a:r>
            <a:endParaRPr kumimoji="1"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994358" y="530993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2800" b="1" dirty="0" smtClean="0"/>
              <a:t>…</a:t>
            </a:r>
            <a:endParaRPr kumimoji="1"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8718097" y="3525945"/>
            <a:ext cx="3109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一个</a:t>
            </a:r>
            <a:r>
              <a:rPr kumimoji="1" lang="en-US" altLang="zh-CN" dirty="0" smtClean="0"/>
              <a:t>team</a:t>
            </a:r>
            <a:r>
              <a:rPr kumimoji="1" lang="zh-CN" altLang="en-US" dirty="0" smtClean="0"/>
              <a:t>承担整个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开发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需要了解所有业务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业务对接耗时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33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关键点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858" y="2154655"/>
            <a:ext cx="10258142" cy="22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400536" y="937549"/>
            <a:ext cx="2963119" cy="4907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Native code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393576" y="937549"/>
            <a:ext cx="2963119" cy="4907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888545" y="1773769"/>
            <a:ext cx="1973179" cy="142084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</a:t>
            </a:r>
            <a:r>
              <a:rPr kumimoji="1" lang="en-US" altLang="zh-CN" smtClean="0"/>
              <a:t>unde.js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496039" y="1088020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Native Code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94300" y="59967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纯原生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181577" y="5995686"/>
            <a:ext cx="138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React Native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888545" y="3511029"/>
            <a:ext cx="1973179" cy="142084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Render</a:t>
            </a:r>
          </a:p>
          <a:p>
            <a:pPr algn="ctr"/>
            <a:r>
              <a:rPr kumimoji="1" lang="en-US" altLang="zh-CN" dirty="0" smtClean="0"/>
              <a:t>(view/Module)</a:t>
            </a:r>
            <a:endParaRPr kumimoji="1" lang="zh-CN" altLang="en-US" dirty="0"/>
          </a:p>
        </p:txBody>
      </p:sp>
      <p:sp>
        <p:nvSpPr>
          <p:cNvPr id="15" name="上下箭头 14"/>
          <p:cNvSpPr/>
          <p:nvPr/>
        </p:nvSpPr>
        <p:spPr>
          <a:xfrm>
            <a:off x="9717911" y="3127114"/>
            <a:ext cx="314445" cy="451413"/>
          </a:xfrm>
          <a:prstGeom prst="upDownArrow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934672" y="939475"/>
            <a:ext cx="2963119" cy="4907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429641" y="1775695"/>
            <a:ext cx="1973179" cy="93278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Html/CSS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037135" y="1089946"/>
            <a:ext cx="13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Native Code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29641" y="2894804"/>
            <a:ext cx="1973179" cy="87854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WebView</a:t>
            </a:r>
            <a:endParaRPr kumimoji="1" lang="zh-CN" altLang="en-US" dirty="0"/>
          </a:p>
        </p:txBody>
      </p:sp>
      <p:sp>
        <p:nvSpPr>
          <p:cNvPr id="20" name="上下箭头 19"/>
          <p:cNvSpPr/>
          <p:nvPr/>
        </p:nvSpPr>
        <p:spPr>
          <a:xfrm>
            <a:off x="6274441" y="2599612"/>
            <a:ext cx="314445" cy="451413"/>
          </a:xfrm>
          <a:prstGeom prst="upDownArrow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914681" y="5954031"/>
            <a:ext cx="100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Cordova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445073" y="4064903"/>
            <a:ext cx="1973179" cy="87854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Cordova plugins</a:t>
            </a:r>
            <a:endParaRPr kumimoji="1" lang="zh-CN" altLang="en-US" dirty="0"/>
          </a:p>
        </p:txBody>
      </p:sp>
      <p:sp>
        <p:nvSpPr>
          <p:cNvPr id="23" name="上下箭头 22"/>
          <p:cNvSpPr/>
          <p:nvPr/>
        </p:nvSpPr>
        <p:spPr>
          <a:xfrm>
            <a:off x="6259007" y="3689822"/>
            <a:ext cx="314445" cy="451413"/>
          </a:xfrm>
          <a:prstGeom prst="upDownArrow">
            <a:avLst/>
          </a:prstGeom>
          <a:solidFill>
            <a:schemeClr val="bg1"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400536" y="189964"/>
            <a:ext cx="1770927" cy="30774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可复用部分</a:t>
            </a:r>
            <a:endParaRPr kumimoji="1" lang="zh-CN" altLang="en-US" sz="1200" dirty="0"/>
          </a:p>
        </p:txBody>
      </p:sp>
      <p:sp>
        <p:nvSpPr>
          <p:cNvPr id="26" name="矩形 25"/>
          <p:cNvSpPr/>
          <p:nvPr/>
        </p:nvSpPr>
        <p:spPr>
          <a:xfrm>
            <a:off x="3610083" y="186251"/>
            <a:ext cx="1702698" cy="31146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双端平台实现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6766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1482" y="13195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53882" y="14719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06282" y="16243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58682" y="17767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311082" y="19291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463482" y="20815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615882" y="22339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768282" y="23863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920682" y="25387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073082" y="26911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225482" y="28435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377882" y="29959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530282" y="31483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682682" y="33007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835082" y="34531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987482" y="36055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139882" y="37579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292282" y="39103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444682" y="40627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597082" y="42151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Deployable Unit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749482" y="4367514"/>
            <a:ext cx="2106592" cy="972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Deployable Unit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264324" y="1929113"/>
            <a:ext cx="2095018" cy="3410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ARES Container</a:t>
            </a:r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354239" y="601884"/>
            <a:ext cx="9618562" cy="520860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597306" y="5339786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完整的</a:t>
            </a:r>
            <a:r>
              <a:rPr kumimoji="1" lang="en-US" altLang="zh-CN" dirty="0" smtClean="0"/>
              <a:t>APP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478684" y="220449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如今一个大型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等于无数个</a:t>
            </a:r>
            <a:r>
              <a:rPr kumimoji="1" lang="en-US" altLang="zh-CN" dirty="0" smtClean="0"/>
              <a:t>bundle</a:t>
            </a:r>
            <a:r>
              <a:rPr kumimoji="1" lang="zh-CN" altLang="en-US" dirty="0" smtClean="0"/>
              <a:t>的融合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3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09322" y="3912742"/>
            <a:ext cx="2764973" cy="1432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Native module Implementation</a:t>
            </a:r>
          </a:p>
          <a:p>
            <a:pPr algn="ctr"/>
            <a:r>
              <a:rPr kumimoji="1" lang="en-US" altLang="zh-CN" sz="1400" dirty="0" smtClean="0"/>
              <a:t>(Scan, Geo Share, Context</a:t>
            </a:r>
            <a:r>
              <a:rPr kumimoji="1" lang="mr-IN" altLang="zh-CN" sz="1400" dirty="0" smtClean="0"/>
              <a:t>…</a:t>
            </a:r>
            <a:r>
              <a:rPr kumimoji="1" lang="en-US" altLang="zh-CN" sz="1400" dirty="0" smtClean="0"/>
              <a:t>)</a:t>
            </a:r>
            <a:endParaRPr kumimoji="1"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2109322" y="5647655"/>
            <a:ext cx="5627914" cy="57965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Android/iOS framework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972265" y="5029885"/>
            <a:ext cx="1317173" cy="315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smtClean="0"/>
              <a:t>Cache</a:t>
            </a:r>
            <a:endParaRPr kumimoji="1"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4972264" y="4703314"/>
            <a:ext cx="1317174" cy="315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IO</a:t>
            </a:r>
            <a:endParaRPr kumimoji="1"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6398295" y="4703313"/>
            <a:ext cx="1338941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Router</a:t>
            </a:r>
            <a:endParaRPr kumimoji="1"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4972264" y="3919542"/>
            <a:ext cx="2764973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Download Service</a:t>
            </a:r>
            <a:endParaRPr kumimoji="1"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2109321" y="2894928"/>
            <a:ext cx="217714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QM Widget</a:t>
            </a:r>
            <a:endParaRPr kumimoji="1"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5516553" y="2894927"/>
            <a:ext cx="2220684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RN Native Module </a:t>
            </a:r>
            <a:endParaRPr kumimoji="1" lang="zh-CN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2109321" y="2120006"/>
            <a:ext cx="2177145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JS bridge</a:t>
            </a:r>
            <a:endParaRPr kumimoji="1" lang="zh-CN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5516553" y="2120006"/>
            <a:ext cx="2220683" cy="685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React Native</a:t>
            </a:r>
            <a:endParaRPr kumimoji="1" lang="zh-CN" altLang="en-US" sz="1400" dirty="0"/>
          </a:p>
        </p:txBody>
      </p:sp>
      <p:sp>
        <p:nvSpPr>
          <p:cNvPr id="20" name="左右箭头 19"/>
          <p:cNvSpPr/>
          <p:nvPr/>
        </p:nvSpPr>
        <p:spPr>
          <a:xfrm>
            <a:off x="4286465" y="2436361"/>
            <a:ext cx="1230087" cy="52795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 smtClean="0"/>
              <a:t>Dispatcher</a:t>
            </a:r>
            <a:endParaRPr kumimoji="1" lang="zh-CN" altLang="en-US" sz="1050" dirty="0"/>
          </a:p>
        </p:txBody>
      </p:sp>
      <p:sp>
        <p:nvSpPr>
          <p:cNvPr id="21" name="矩形 20"/>
          <p:cNvSpPr/>
          <p:nvPr/>
        </p:nvSpPr>
        <p:spPr>
          <a:xfrm>
            <a:off x="2109321" y="1143685"/>
            <a:ext cx="5627914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Diff / Patch</a:t>
            </a:r>
            <a:endParaRPr kumimoji="1" lang="zh-CN" altLang="en-US" dirty="0"/>
          </a:p>
        </p:txBody>
      </p:sp>
      <p:sp>
        <p:nvSpPr>
          <p:cNvPr id="28" name="上箭头 27"/>
          <p:cNvSpPr/>
          <p:nvPr/>
        </p:nvSpPr>
        <p:spPr>
          <a:xfrm>
            <a:off x="4759996" y="3392945"/>
            <a:ext cx="261257" cy="4408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上箭头 30"/>
          <p:cNvSpPr/>
          <p:nvPr/>
        </p:nvSpPr>
        <p:spPr>
          <a:xfrm>
            <a:off x="4759995" y="5244879"/>
            <a:ext cx="261257" cy="4408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109321" y="370795"/>
            <a:ext cx="5627914" cy="6422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JS bundle / html</a:t>
            </a:r>
            <a:endParaRPr kumimoji="1"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901809" y="223838"/>
            <a:ext cx="6072188" cy="164646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8635996" y="3614738"/>
            <a:ext cx="3371850" cy="272891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901812" y="1979160"/>
            <a:ext cx="6072188" cy="175532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上箭头 38"/>
          <p:cNvSpPr/>
          <p:nvPr/>
        </p:nvSpPr>
        <p:spPr>
          <a:xfrm>
            <a:off x="4759994" y="1659389"/>
            <a:ext cx="261257" cy="4408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8867317" y="3849810"/>
            <a:ext cx="2983373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门牌号集合</a:t>
            </a:r>
            <a:endParaRPr kumimoji="1" lang="zh-CN" altLang="en-US" sz="1400" dirty="0"/>
          </a:p>
        </p:txBody>
      </p:sp>
      <p:sp>
        <p:nvSpPr>
          <p:cNvPr id="41" name="矩形 40"/>
          <p:cNvSpPr/>
          <p:nvPr/>
        </p:nvSpPr>
        <p:spPr>
          <a:xfrm>
            <a:off x="8867317" y="5477557"/>
            <a:ext cx="2983373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DB</a:t>
            </a:r>
            <a:endParaRPr kumimoji="1" lang="zh-CN" altLang="en-US" sz="1400" dirty="0"/>
          </a:p>
        </p:txBody>
      </p:sp>
      <p:sp>
        <p:nvSpPr>
          <p:cNvPr id="42" name="矩形 41"/>
          <p:cNvSpPr/>
          <p:nvPr/>
        </p:nvSpPr>
        <p:spPr>
          <a:xfrm>
            <a:off x="9960653" y="4644802"/>
            <a:ext cx="868816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project</a:t>
            </a:r>
            <a:endParaRPr kumimoji="1" lang="zh-CN" altLang="en-US" sz="1400" dirty="0"/>
          </a:p>
        </p:txBody>
      </p:sp>
      <p:sp>
        <p:nvSpPr>
          <p:cNvPr id="43" name="矩形 42"/>
          <p:cNvSpPr/>
          <p:nvPr/>
        </p:nvSpPr>
        <p:spPr>
          <a:xfrm>
            <a:off x="8867318" y="4644803"/>
            <a:ext cx="997410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/>
              <a:t>env</a:t>
            </a:r>
            <a:endParaRPr kumimoji="1" lang="zh-CN" altLang="en-US" sz="1400" dirty="0"/>
          </a:p>
        </p:txBody>
      </p:sp>
      <p:sp>
        <p:nvSpPr>
          <p:cNvPr id="45" name="矩形 44"/>
          <p:cNvSpPr/>
          <p:nvPr/>
        </p:nvSpPr>
        <p:spPr>
          <a:xfrm>
            <a:off x="10972363" y="4653989"/>
            <a:ext cx="868816" cy="685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route</a:t>
            </a:r>
            <a:endParaRPr kumimoji="1" lang="zh-CN" altLang="en-US" sz="1400" dirty="0"/>
          </a:p>
        </p:txBody>
      </p:sp>
      <p:sp>
        <p:nvSpPr>
          <p:cNvPr id="50" name="左箭头 49"/>
          <p:cNvSpPr/>
          <p:nvPr/>
        </p:nvSpPr>
        <p:spPr>
          <a:xfrm>
            <a:off x="7792985" y="476024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901809" y="3813408"/>
            <a:ext cx="6072188" cy="166414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864728" y="22946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ARES</a:t>
            </a:r>
            <a:r>
              <a:rPr kumimoji="1" lang="zh-CN" altLang="en-US" dirty="0" smtClean="0"/>
              <a:t>架构图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453662" y="485600"/>
            <a:ext cx="219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DU(Deployable Unit)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7902994" y="2621139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Bridge</a:t>
            </a:r>
            <a:r>
              <a:rPr kumimoji="1" lang="zh-CN" altLang="en-US" dirty="0" smtClean="0"/>
              <a:t>层（借用了</a:t>
            </a:r>
            <a:r>
              <a:rPr kumimoji="1" lang="en-US" altLang="zh-CN" dirty="0" smtClean="0"/>
              <a:t>RN</a:t>
            </a:r>
            <a:r>
              <a:rPr kumimoji="1" lang="zh-CN" altLang="en-US" dirty="0" smtClean="0"/>
              <a:t>）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5" name="左大括号 4"/>
          <p:cNvSpPr/>
          <p:nvPr/>
        </p:nvSpPr>
        <p:spPr>
          <a:xfrm>
            <a:off x="1549400" y="1979160"/>
            <a:ext cx="177800" cy="34983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19181" y="3728358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Runtime</a:t>
            </a:r>
          </a:p>
          <a:p>
            <a:r>
              <a:rPr kumimoji="1" lang="en-US" altLang="zh-CN" dirty="0" smtClean="0"/>
              <a:t>Container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1404</TotalTime>
  <Words>740</Words>
  <Application>Microsoft Macintosh PowerPoint</Application>
  <PresentationFormat>宽屏</PresentationFormat>
  <Paragraphs>210</Paragraphs>
  <Slides>40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DengXian</vt:lpstr>
      <vt:lpstr>Gill Sans MT</vt:lpstr>
      <vt:lpstr>Impact</vt:lpstr>
      <vt:lpstr>Arial</vt:lpstr>
      <vt:lpstr>徽章</vt:lpstr>
      <vt:lpstr>大型分布式移动应用的架构与支撑</vt:lpstr>
      <vt:lpstr>刚要</vt:lpstr>
      <vt:lpstr>从需求谈架构</vt:lpstr>
      <vt:lpstr>千米电商云APP</vt:lpstr>
      <vt:lpstr>业务边界</vt:lpstr>
      <vt:lpstr>关键点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ARES</vt:lpstr>
      <vt:lpstr>前提</vt:lpstr>
      <vt:lpstr>容器</vt:lpstr>
      <vt:lpstr>容器（H5）</vt:lpstr>
      <vt:lpstr>JS Bridge</vt:lpstr>
      <vt:lpstr>PowerPoint 演示文稿</vt:lpstr>
      <vt:lpstr>PowerPoint 演示文稿</vt:lpstr>
      <vt:lpstr>容器（RN）</vt:lpstr>
      <vt:lpstr>SDK</vt:lpstr>
      <vt:lpstr>路由（模块）</vt:lpstr>
      <vt:lpstr>门牌号</vt:lpstr>
      <vt:lpstr>map</vt:lpstr>
      <vt:lpstr>统一跳转</vt:lpstr>
      <vt:lpstr>BootPage（应用入口）</vt:lpstr>
      <vt:lpstr>PowerPoint 演示文稿</vt:lpstr>
      <vt:lpstr>如今的开发流程</vt:lpstr>
      <vt:lpstr>工具与支撑系统</vt:lpstr>
      <vt:lpstr>打包脚本（H5+RN）</vt:lpstr>
      <vt:lpstr>PowerPoint 演示文稿</vt:lpstr>
      <vt:lpstr>ER图</vt:lpstr>
      <vt:lpstr>APP管理功能</vt:lpstr>
      <vt:lpstr>APP构建（宿主层面）</vt:lpstr>
      <vt:lpstr>环境变量-env和EID</vt:lpstr>
      <vt:lpstr>环境变量-初始参数</vt:lpstr>
      <vt:lpstr>playground</vt:lpstr>
      <vt:lpstr>一些思考</vt:lpstr>
      <vt:lpstr>jsonette</vt:lpstr>
      <vt:lpstr>三端渲染和大前端</vt:lpstr>
      <vt:lpstr>谢谢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千米的“支付宝”</dc:title>
  <dc:creator>Microsoft Office 用户</dc:creator>
  <cp:lastModifiedBy>Microsoft Office 用户</cp:lastModifiedBy>
  <cp:revision>37</cp:revision>
  <dcterms:created xsi:type="dcterms:W3CDTF">2017-05-19T13:15:26Z</dcterms:created>
  <dcterms:modified xsi:type="dcterms:W3CDTF">2017-12-15T15:43:00Z</dcterms:modified>
</cp:coreProperties>
</file>